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7"/>
  </p:notesMasterIdLst>
  <p:sldIdLst>
    <p:sldId id="256" r:id="rId4"/>
    <p:sldId id="272" r:id="rId5"/>
    <p:sldId id="361" r:id="rId6"/>
    <p:sldId id="381" r:id="rId7"/>
    <p:sldId id="363" r:id="rId8"/>
    <p:sldId id="367" r:id="rId9"/>
    <p:sldId id="392" r:id="rId10"/>
    <p:sldId id="395" r:id="rId11"/>
    <p:sldId id="370" r:id="rId12"/>
    <p:sldId id="380" r:id="rId13"/>
    <p:sldId id="383" r:id="rId14"/>
    <p:sldId id="401" r:id="rId15"/>
    <p:sldId id="378" r:id="rId16"/>
    <p:sldId id="379" r:id="rId17"/>
    <p:sldId id="343" r:id="rId18"/>
    <p:sldId id="402" r:id="rId19"/>
    <p:sldId id="347" r:id="rId20"/>
    <p:sldId id="382" r:id="rId21"/>
    <p:sldId id="384" r:id="rId22"/>
    <p:sldId id="385" r:id="rId23"/>
    <p:sldId id="386" r:id="rId24"/>
    <p:sldId id="387" r:id="rId25"/>
    <p:sldId id="388" r:id="rId26"/>
    <p:sldId id="389" r:id="rId27"/>
    <p:sldId id="400" r:id="rId28"/>
    <p:sldId id="390" r:id="rId29"/>
    <p:sldId id="403" r:id="rId30"/>
    <p:sldId id="397" r:id="rId31"/>
    <p:sldId id="398" r:id="rId32"/>
    <p:sldId id="396" r:id="rId33"/>
    <p:sldId id="391" r:id="rId34"/>
    <p:sldId id="331" r:id="rId35"/>
    <p:sldId id="260" r:id="rId3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660"/>
    <a:srgbClr val="87A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0" y="57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향후 </a:t>
            </a:r>
            <a:r>
              <a:rPr lang="en-US" dirty="0" smtClean="0"/>
              <a:t>5</a:t>
            </a:r>
            <a:r>
              <a:rPr lang="ko-KR" dirty="0"/>
              <a:t>주간 예상 매출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예상 주간 매출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Sheet1!$A$2:$A$6</c:f>
              <c:numCache>
                <c:formatCode>General</c:formatCode>
                <c:ptCount val="5"/>
                <c:pt idx="0">
                  <c:v>45371505.945212603</c:v>
                </c:pt>
                <c:pt idx="1">
                  <c:v>45442157.894461997</c:v>
                </c:pt>
                <c:pt idx="2">
                  <c:v>45413239.013969101</c:v>
                </c:pt>
                <c:pt idx="3">
                  <c:v>45425075.936486401</c:v>
                </c:pt>
                <c:pt idx="4">
                  <c:v>45420230.9102512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F-4254-AEA6-DE5E355608F1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주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DF-4254-AEA6-DE5E35560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3660623"/>
        <c:axId val="953662703"/>
      </c:lineChart>
      <c:catAx>
        <c:axId val="95366062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3662703"/>
        <c:crosses val="autoZero"/>
        <c:auto val="1"/>
        <c:lblAlgn val="ctr"/>
        <c:lblOffset val="100"/>
        <c:noMultiLvlLbl val="0"/>
      </c:catAx>
      <c:valAx>
        <c:axId val="953662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366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937A-2FCB-430B-8066-9C2047DCA46A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3115B-FD9B-48E4-A8F0-C73E2F1AA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24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5</a:t>
            </a:r>
            <a:r>
              <a:rPr lang="ko-KR" altLang="en-US" dirty="0" smtClean="0"/>
              <a:t>팀의 프로젝트 주제는 </a:t>
            </a:r>
            <a:r>
              <a:rPr lang="en-US" altLang="ko-KR" dirty="0" smtClean="0"/>
              <a:t>AI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머신 러닝 기반의 수요예측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기업의 기존 매출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수요 데이터를 이용하여 다음 기간에 대한 수요를 예측하고 기업체의 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발주를 </a:t>
            </a:r>
            <a:r>
              <a:rPr lang="ko-KR" altLang="en-US" dirty="0" err="1" smtClean="0"/>
              <a:t>최적하는것이</a:t>
            </a:r>
            <a:r>
              <a:rPr lang="ko-KR" altLang="en-US" dirty="0" smtClean="0"/>
              <a:t> 프로젝트의 목표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039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과거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월마트 매출</a:t>
            </a:r>
            <a:r>
              <a:rPr lang="ko-KR" altLang="en-US" dirty="0" smtClean="0"/>
              <a:t> 데이터를 기반으로 중간발표일인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일의 매출을 </a:t>
            </a:r>
            <a:r>
              <a:rPr lang="ko-KR" altLang="en-US" dirty="0" err="1" smtClean="0"/>
              <a:t>예상해봤을때</a:t>
            </a:r>
            <a:r>
              <a:rPr lang="ko-KR" altLang="en-US" baseline="0" dirty="0" smtClean="0"/>
              <a:t> 월마트 </a:t>
            </a:r>
            <a:r>
              <a:rPr lang="ko-KR" altLang="en-US" baseline="0" dirty="0" err="1" smtClean="0"/>
              <a:t>매장번호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의 품목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의 그 주 매출 금액은 </a:t>
            </a:r>
            <a:r>
              <a:rPr lang="en-US" altLang="ko-KR" baseline="0" dirty="0" smtClean="0"/>
              <a:t>37,835</a:t>
            </a:r>
            <a:r>
              <a:rPr lang="ko-KR" altLang="en-US" baseline="0" dirty="0" smtClean="0"/>
              <a:t>달러로 예측할 수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09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이번에는 구글의 </a:t>
            </a:r>
            <a:r>
              <a:rPr lang="ko-KR" altLang="en-US" dirty="0" err="1" smtClean="0"/>
              <a:t>오토엠엘</a:t>
            </a:r>
            <a:r>
              <a:rPr lang="ko-KR" altLang="en-US" dirty="0" smtClean="0"/>
              <a:t> 기반의 방식이 아니라 구글 </a:t>
            </a:r>
            <a:r>
              <a:rPr lang="ko-KR" altLang="en-US" dirty="0" err="1" smtClean="0"/>
              <a:t>코랩과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아리마모델을</a:t>
            </a:r>
            <a:r>
              <a:rPr lang="ko-KR" altLang="en-US" dirty="0" smtClean="0"/>
              <a:t> 사용하여 데이터를 분석하였습니다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분석을 위해 사용한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저번과 마찬가지로 </a:t>
            </a:r>
            <a:r>
              <a:rPr lang="ko-KR" altLang="en-US" dirty="0" err="1" smtClean="0"/>
              <a:t>카글에서</a:t>
            </a:r>
            <a:r>
              <a:rPr lang="ko-KR" altLang="en-US" dirty="0" smtClean="0"/>
              <a:t> 공유한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다섯종류의</a:t>
            </a:r>
            <a:r>
              <a:rPr lang="ko-KR" altLang="en-US" baseline="0" dirty="0" smtClean="0"/>
              <a:t> 월마트 매출 </a:t>
            </a:r>
            <a:r>
              <a:rPr lang="ko-KR" altLang="en-US" baseline="0" dirty="0" err="1" smtClean="0"/>
              <a:t>관련파일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1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저번에 구글 </a:t>
            </a:r>
            <a:r>
              <a:rPr lang="ko-KR" altLang="en-US" dirty="0" err="1" smtClean="0"/>
              <a:t>오토엠엘을</a:t>
            </a:r>
            <a:r>
              <a:rPr lang="ko-KR" altLang="en-US" dirty="0" smtClean="0"/>
              <a:t> 이용한 데이터분석을 위해서는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가지의 파일이 필요 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이번 </a:t>
            </a:r>
            <a:r>
              <a:rPr lang="ko-KR" altLang="en-US" dirty="0" err="1" smtClean="0"/>
              <a:t>아리마</a:t>
            </a:r>
            <a:r>
              <a:rPr lang="ko-KR" altLang="en-US" dirty="0" smtClean="0"/>
              <a:t> 기반의 분석을 위해서는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축에 들어갈 매출 날짜와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들어갈 금액만 있으면 되기때문에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가지의 파일만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843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한가지 파일은 트레인</a:t>
            </a:r>
            <a:r>
              <a:rPr lang="en-US" altLang="ko-KR" baseline="0" dirty="0" smtClean="0"/>
              <a:t>.csv</a:t>
            </a:r>
            <a:r>
              <a:rPr lang="ko-KR" altLang="en-US" baseline="0" dirty="0" smtClean="0"/>
              <a:t>이라는 파일인데 약 </a:t>
            </a:r>
            <a:r>
              <a:rPr lang="en-US" altLang="ko-KR" baseline="0" dirty="0" smtClean="0"/>
              <a:t>45</a:t>
            </a:r>
            <a:r>
              <a:rPr lang="ko-KR" altLang="en-US" baseline="0" dirty="0" err="1" smtClean="0"/>
              <a:t>만줄로</a:t>
            </a:r>
            <a:r>
              <a:rPr lang="ko-KR" altLang="en-US" baseline="0" dirty="0" smtClean="0"/>
              <a:t> 구성되어있으며 월마트의 </a:t>
            </a:r>
            <a:r>
              <a:rPr lang="ko-KR" altLang="en-US" baseline="0" dirty="0" err="1" smtClean="0"/>
              <a:t>지점번호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품목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날짜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주간 판매금액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휴일유무에</a:t>
            </a:r>
            <a:r>
              <a:rPr lang="ko-KR" altLang="en-US" baseline="0" dirty="0" smtClean="0"/>
              <a:t> 대한 데이터가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중 </a:t>
            </a:r>
            <a:r>
              <a:rPr lang="ko-KR" altLang="en-US" dirty="0" err="1" smtClean="0"/>
              <a:t>아리마</a:t>
            </a:r>
            <a:r>
              <a:rPr lang="ko-KR" altLang="en-US" dirty="0" smtClean="0"/>
              <a:t> 분석을 위해서는 날짜와 주간 </a:t>
            </a:r>
            <a:r>
              <a:rPr lang="ko-KR" altLang="en-US" dirty="0" err="1" smtClean="0"/>
              <a:t>판매금액만</a:t>
            </a:r>
            <a:r>
              <a:rPr lang="ko-KR" altLang="en-US" dirty="0" smtClean="0"/>
              <a:t> 있으면 되기때문에 불필요한 데이터는 없애는 과정을 진행했습니다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98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엑셀 </a:t>
            </a:r>
            <a:r>
              <a:rPr lang="en-US" altLang="ko-KR" dirty="0" smtClean="0"/>
              <a:t>VBA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매장별로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품목별로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가지의 종류로 데이터를 추출했습니다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831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첫번째는</a:t>
            </a:r>
            <a:r>
              <a:rPr lang="ko-KR" altLang="en-US" baseline="0" dirty="0" smtClean="0"/>
              <a:t> 월마트 매장 번호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의 품목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에 대한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주당 매출 파일입니다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918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두번째는 월마트 모든 매장의 품목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주당 매출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189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세번째는 월마트 모든 매장의 모든 품목에 대한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주당 매출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5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분석 및 </a:t>
            </a:r>
            <a:r>
              <a:rPr lang="ko-KR" altLang="en-US" dirty="0" err="1" smtClean="0"/>
              <a:t>설계내용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일단 데이터의 수집은 </a:t>
            </a:r>
            <a:r>
              <a:rPr lang="ko-KR" altLang="en-US" dirty="0" err="1" smtClean="0"/>
              <a:t>카글이라는</a:t>
            </a:r>
            <a:r>
              <a:rPr lang="ko-KR" altLang="en-US" dirty="0" smtClean="0"/>
              <a:t> 데이터 공유</a:t>
            </a:r>
            <a:r>
              <a:rPr lang="ko-KR" altLang="en-US" baseline="0" dirty="0" smtClean="0"/>
              <a:t> 사이트에서 공유한 약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년간의 월마트 매출 데이터를 사용하였습니다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950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</a:t>
            </a:r>
            <a:r>
              <a:rPr lang="ko-KR" altLang="en-US" baseline="0" dirty="0" smtClean="0"/>
              <a:t>정리한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가지의 데이터파일을 </a:t>
            </a:r>
            <a:r>
              <a:rPr lang="ko-KR" altLang="en-US" baseline="0" dirty="0" err="1" smtClean="0"/>
              <a:t>코랩</a:t>
            </a:r>
            <a:r>
              <a:rPr lang="ko-KR" altLang="en-US" baseline="0" dirty="0" smtClean="0"/>
              <a:t> 환경에서 구현한 </a:t>
            </a:r>
            <a:r>
              <a:rPr lang="ko-KR" altLang="en-US" baseline="0" dirty="0" err="1" smtClean="0"/>
              <a:t>아리마</a:t>
            </a:r>
            <a:r>
              <a:rPr lang="ko-KR" altLang="en-US" baseline="0" dirty="0" smtClean="0"/>
              <a:t> 모델을 통해 데이터를 분석하였습니다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57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가지 분석 결과 중 대표적으로 월마트 모든 매장의 모든 품목에 대한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주당 매출을 분석한 결과 입니다</a:t>
            </a:r>
            <a:r>
              <a:rPr lang="en-US" altLang="ko-KR" dirty="0" smtClean="0"/>
              <a:t>. X</a:t>
            </a:r>
            <a:r>
              <a:rPr lang="ko-KR" altLang="en-US" dirty="0" smtClean="0"/>
              <a:t>축은 시간이고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축은 매출 금액입니다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주황색 선은 실제로 있었던 판매 매출 그래프이고 </a:t>
            </a:r>
            <a:r>
              <a:rPr lang="ko-KR" altLang="en-US" dirty="0" err="1" smtClean="0"/>
              <a:t>파랑색</a:t>
            </a:r>
            <a:r>
              <a:rPr lang="ko-KR" altLang="en-US" dirty="0" smtClean="0"/>
              <a:t> 그래프는 </a:t>
            </a:r>
            <a:r>
              <a:rPr lang="en-US" altLang="ko-KR" dirty="0" smtClean="0"/>
              <a:t>ARIMA</a:t>
            </a:r>
            <a:r>
              <a:rPr lang="ko-KR" altLang="en-US" dirty="0" smtClean="0"/>
              <a:t>기반으로 구현한 매출에 대한 예측 그래프입니다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 매출 그래프인 주황색 그래프가 </a:t>
            </a:r>
            <a:r>
              <a:rPr lang="ko-KR" altLang="en-US" dirty="0" err="1" smtClean="0"/>
              <a:t>올라갈땐</a:t>
            </a:r>
            <a:r>
              <a:rPr lang="ko-KR" altLang="en-US" dirty="0" smtClean="0"/>
              <a:t> 예측 그래프인 파란색 그래프도 올라가고 </a:t>
            </a:r>
            <a:r>
              <a:rPr lang="ko-KR" altLang="en-US" dirty="0" err="1" smtClean="0"/>
              <a:t>내려갈땐</a:t>
            </a:r>
            <a:r>
              <a:rPr lang="ko-KR" altLang="en-US" dirty="0" smtClean="0"/>
              <a:t> 같이 내려가면서 실제 매출그래프와 예측 그래프가 피팅이 된 것을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22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이용해서 그래프의 가장 마지막 지점인 날짜에서 향 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주간의 매출을 예상해보았습니다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예측 값은 배열의 형태로 얻을 수 있고 매출의 결과를 시각화한 모습은 위와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41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엑셀 </a:t>
            </a:r>
            <a:r>
              <a:rPr lang="en-US" altLang="ko-KR" dirty="0" smtClean="0"/>
              <a:t>VBA</a:t>
            </a:r>
            <a:r>
              <a:rPr lang="ko-KR" altLang="en-US" dirty="0" smtClean="0"/>
              <a:t>를 이용해서 날짜 별로 매출금액을 정렬하는 모습입니다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58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매출 데이터 파일을 구글 </a:t>
            </a:r>
            <a:r>
              <a:rPr lang="ko-KR" altLang="en-US" dirty="0" err="1" smtClean="0"/>
              <a:t>코랩으로</a:t>
            </a:r>
            <a:r>
              <a:rPr lang="ko-KR" altLang="en-US" dirty="0" smtClean="0"/>
              <a:t> 구현한 </a:t>
            </a:r>
            <a:r>
              <a:rPr lang="ko-KR" altLang="en-US" dirty="0" err="1" smtClean="0"/>
              <a:t>아리마</a:t>
            </a:r>
            <a:r>
              <a:rPr lang="ko-KR" altLang="en-US" dirty="0" smtClean="0"/>
              <a:t> 모델을 사용하여 데이터를 예측하는 모습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07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향후 일정</a:t>
            </a:r>
            <a:r>
              <a:rPr lang="ko-KR" altLang="en-US" baseline="0" dirty="0" smtClean="0"/>
              <a:t> 및 예상 </a:t>
            </a:r>
            <a:r>
              <a:rPr lang="ko-KR" altLang="en-US" baseline="0" dirty="0" err="1" smtClean="0"/>
              <a:t>실적물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현재 까지는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 </a:t>
            </a:r>
            <a:r>
              <a:rPr lang="ko-KR" altLang="en-US" baseline="0" dirty="0" err="1" smtClean="0"/>
              <a:t>중간발표때</a:t>
            </a:r>
            <a:r>
              <a:rPr lang="ko-KR" altLang="en-US" baseline="0" dirty="0" smtClean="0"/>
              <a:t> 보여드렸던 구글 </a:t>
            </a:r>
            <a:r>
              <a:rPr lang="ko-KR" altLang="en-US" baseline="0" dirty="0" err="1" smtClean="0"/>
              <a:t>오토엠엘</a:t>
            </a:r>
            <a:r>
              <a:rPr lang="ko-KR" altLang="en-US" baseline="0" dirty="0" smtClean="0"/>
              <a:t> 방식과 이번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차 </a:t>
            </a:r>
            <a:r>
              <a:rPr lang="ko-KR" altLang="en-US" baseline="0" dirty="0" err="1" smtClean="0"/>
              <a:t>발표때</a:t>
            </a:r>
            <a:r>
              <a:rPr lang="ko-KR" altLang="en-US" baseline="0" dirty="0" smtClean="0"/>
              <a:t> 보여드렸던 </a:t>
            </a:r>
            <a:r>
              <a:rPr lang="ko-KR" altLang="en-US" baseline="0" dirty="0" err="1" smtClean="0"/>
              <a:t>아리마</a:t>
            </a:r>
            <a:r>
              <a:rPr lang="ko-KR" altLang="en-US" baseline="0" dirty="0" smtClean="0"/>
              <a:t> 방식으로 데이터 분석을 완료한 상태입니다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추후에는 </a:t>
            </a:r>
            <a:r>
              <a:rPr lang="ko-KR" altLang="en-US" baseline="0" dirty="0" err="1" smtClean="0"/>
              <a:t>텐선플로우와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케라스</a:t>
            </a:r>
            <a:r>
              <a:rPr lang="ko-KR" altLang="en-US" baseline="0" dirty="0" smtClean="0"/>
              <a:t> 라는 데이터 분석 관련 라이브러리를 이용해 딥 </a:t>
            </a:r>
            <a:r>
              <a:rPr lang="ko-KR" altLang="en-US" baseline="0" dirty="0" err="1" smtClean="0"/>
              <a:t>뉴럴</a:t>
            </a:r>
            <a:r>
              <a:rPr lang="ko-KR" altLang="en-US" baseline="0" dirty="0" smtClean="0"/>
              <a:t> 네트워킹이라고 불리는 </a:t>
            </a:r>
            <a:r>
              <a:rPr lang="en-US" altLang="ko-KR" baseline="0" dirty="0" smtClean="0"/>
              <a:t>DNN</a:t>
            </a:r>
            <a:r>
              <a:rPr lang="ko-KR" altLang="en-US" baseline="0" dirty="0" smtClean="0"/>
              <a:t>모델을 직접 구현해볼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01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그렇게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가지의 방식으로 </a:t>
            </a:r>
            <a:r>
              <a:rPr lang="ko-KR" altLang="en-US" dirty="0" err="1" smtClean="0"/>
              <a:t>카글에서</a:t>
            </a:r>
            <a:r>
              <a:rPr lang="ko-KR" altLang="en-US" dirty="0" smtClean="0"/>
              <a:t> 공유한 월마트 </a:t>
            </a:r>
            <a:r>
              <a:rPr lang="ko-KR" altLang="en-US" dirty="0" err="1" smtClean="0"/>
              <a:t>매출뿐만이</a:t>
            </a:r>
            <a:r>
              <a:rPr lang="ko-KR" altLang="en-US" dirty="0" smtClean="0"/>
              <a:t> 아니라 다른 </a:t>
            </a:r>
            <a:r>
              <a:rPr lang="ko-KR" altLang="en-US" dirty="0" err="1" smtClean="0"/>
              <a:t>매출관련</a:t>
            </a:r>
            <a:r>
              <a:rPr lang="ko-KR" altLang="en-US" dirty="0" smtClean="0"/>
              <a:t> 파일을 분석하고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분석한 결과들을 모델 별로 비교해보는 것이 최종 목표입니다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829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논문 주제 또한 </a:t>
            </a:r>
            <a:r>
              <a:rPr lang="en-US" altLang="ko-KR" dirty="0" smtClean="0"/>
              <a:t>ARIMA</a:t>
            </a:r>
            <a:r>
              <a:rPr lang="ko-KR" altLang="en-US" dirty="0" smtClean="0"/>
              <a:t>모델과 </a:t>
            </a:r>
            <a:r>
              <a:rPr lang="en-US" altLang="ko-KR" dirty="0" smtClean="0"/>
              <a:t>DNN</a:t>
            </a:r>
            <a:r>
              <a:rPr lang="ko-KR" altLang="en-US" smtClean="0"/>
              <a:t>모델 간의 </a:t>
            </a:r>
            <a:r>
              <a:rPr lang="ko-KR" altLang="en-US" dirty="0" smtClean="0"/>
              <a:t>차이 기술이며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한국 방송 미디어 </a:t>
            </a:r>
            <a:r>
              <a:rPr lang="ko-KR" altLang="en-US" dirty="0" err="1" smtClean="0"/>
              <a:t>공학회에</a:t>
            </a:r>
            <a:r>
              <a:rPr lang="ko-KR" altLang="en-US" dirty="0" smtClean="0"/>
              <a:t> 요약문을 제출한 상태입니다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468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외 일정표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시험기간을 제외하면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주일에 최소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번씩 온라인이나 오프라인으로 만나고 있으며 </a:t>
            </a:r>
            <a:r>
              <a:rPr lang="ko-KR" altLang="en-US" dirty="0" err="1" smtClean="0"/>
              <a:t>멘토님에겐</a:t>
            </a:r>
            <a:r>
              <a:rPr lang="ko-KR" altLang="en-US" dirty="0" smtClean="0"/>
              <a:t> 궁금한 사항들을 모아서 한번에 메일이나 </a:t>
            </a:r>
            <a:r>
              <a:rPr lang="ko-KR" altLang="en-US" dirty="0" err="1" smtClean="0"/>
              <a:t>카카오톡을</a:t>
            </a:r>
            <a:r>
              <a:rPr lang="ko-KR" altLang="en-US" dirty="0" smtClean="0"/>
              <a:t> 이용해 여쭤보고 피드백을 받는 식으로 진행중입니다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99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 </a:t>
            </a:r>
            <a:r>
              <a:rPr lang="ko-KR" altLang="en-US" dirty="0" err="1" smtClean="0"/>
              <a:t>발표마치겠습니다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질문사항 있으십니까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731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월마트 매출 데이터를 변환하고 저장하는 것은 엑셀의 </a:t>
            </a:r>
            <a:r>
              <a:rPr lang="en-US" altLang="ko-KR" dirty="0" smtClean="0"/>
              <a:t>VBA</a:t>
            </a:r>
            <a:r>
              <a:rPr lang="ko-KR" altLang="en-US" dirty="0" smtClean="0"/>
              <a:t>기능을 이용하였습니다</a:t>
            </a:r>
            <a:r>
              <a:rPr lang="en-US" altLang="ko-KR" dirty="0" smtClean="0"/>
              <a:t>. VBA</a:t>
            </a:r>
            <a:r>
              <a:rPr lang="ko-KR" altLang="en-US" dirty="0" smtClean="0"/>
              <a:t>는 마이크로소프트 오피스 시리즈에서 사용할 수 있는 프로그래밍 언어이고 이것을 이용해 대량의 데이터 중 필요한 데이터만 추출하여 정렬이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542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들어주셔서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897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추출한 데이터를 </a:t>
            </a:r>
            <a:r>
              <a:rPr lang="ko-KR" altLang="en-US" dirty="0" err="1" smtClean="0"/>
              <a:t>분석하는것은</a:t>
            </a:r>
            <a:r>
              <a:rPr lang="ko-KR" altLang="en-US" dirty="0" smtClean="0"/>
              <a:t> 여러가지 분석 기법 중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모델을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50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ARIMA</a:t>
            </a:r>
            <a:r>
              <a:rPr lang="ko-KR" altLang="en-US" dirty="0" smtClean="0"/>
              <a:t>모델은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분석 기법의 한 종류이며 과거의 </a:t>
            </a:r>
            <a:r>
              <a:rPr lang="ko-KR" altLang="en-US" dirty="0" err="1" smtClean="0"/>
              <a:t>관측값과</a:t>
            </a:r>
            <a:r>
              <a:rPr lang="ko-KR" altLang="en-US" dirty="0" smtClean="0"/>
              <a:t> 오차를 사용해서 현재의 값을 설명하는 모델입니다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축에는 시간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축에는 매출액이 있는 그래프를 구할 수 있으면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306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과거의 내용을 통해서 미래를 예측 할 수 있는 방식입니다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682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ARIMA</a:t>
            </a:r>
            <a:r>
              <a:rPr lang="ko-KR" altLang="en-US" dirty="0" smtClean="0"/>
              <a:t>모델을 이용해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분석한 데이터의 시각화는 구글의 </a:t>
            </a:r>
            <a:r>
              <a:rPr lang="ko-KR" altLang="en-US" dirty="0" err="1" smtClean="0"/>
              <a:t>코랩을</a:t>
            </a:r>
            <a:r>
              <a:rPr lang="ko-KR" altLang="en-US" dirty="0" smtClean="0"/>
              <a:t> 이용하였습니다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코랩은</a:t>
            </a:r>
            <a:r>
              <a:rPr lang="ko-KR" altLang="en-US" dirty="0" smtClean="0"/>
              <a:t> 따로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등을 따로 설치할 필요없이 </a:t>
            </a:r>
            <a:r>
              <a:rPr lang="ko-KR" altLang="en-US" dirty="0" err="1" smtClean="0"/>
              <a:t>클라우드에서</a:t>
            </a:r>
            <a:r>
              <a:rPr lang="ko-KR" altLang="en-US" dirty="0" smtClean="0"/>
              <a:t> 실행 가능한 </a:t>
            </a:r>
            <a:r>
              <a:rPr lang="ko-KR" altLang="en-US" dirty="0" err="1" smtClean="0"/>
              <a:t>개발환경입니다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98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중간 발표까지의 상황 요약입니다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똑같이 </a:t>
            </a:r>
            <a:r>
              <a:rPr lang="ko-KR" altLang="en-US" dirty="0" err="1" smtClean="0"/>
              <a:t>카글에</a:t>
            </a:r>
            <a:r>
              <a:rPr lang="ko-KR" altLang="en-US" dirty="0" smtClean="0"/>
              <a:t> 공유된 월마트 데이</a:t>
            </a:r>
            <a:r>
              <a:rPr lang="ko-KR" altLang="en-US" dirty="0" smtClean="0"/>
              <a:t>터</a:t>
            </a:r>
            <a:r>
              <a:rPr lang="ko-KR" altLang="en-US" dirty="0" smtClean="0"/>
              <a:t>를 사용하였고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구글 </a:t>
            </a:r>
            <a:r>
              <a:rPr lang="ko-KR" altLang="en-US" dirty="0" err="1" smtClean="0"/>
              <a:t>빅쿼리와</a:t>
            </a:r>
            <a:r>
              <a:rPr lang="ko-KR" altLang="en-US" dirty="0" smtClean="0"/>
              <a:t> 데이터프랩을 이용해서 원하는 데이터를 병합하여 추출해냈습니다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이렇게 추출한 데이터를 구글 </a:t>
            </a:r>
            <a:r>
              <a:rPr lang="ko-KR" altLang="en-US" baseline="0" dirty="0" err="1" smtClean="0"/>
              <a:t>오토엠엘이라는</a:t>
            </a:r>
            <a:r>
              <a:rPr lang="ko-KR" altLang="en-US" baseline="0" dirty="0" smtClean="0"/>
              <a:t> 방식을 이용하여 데이터를 분석하였습니다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0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분석한 결과 월마트의 매출에 가장 영향을 많이 </a:t>
            </a:r>
            <a:r>
              <a:rPr lang="ko-KR" altLang="en-US" dirty="0" err="1" smtClean="0"/>
              <a:t>끼치는것은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품목이라는것을</a:t>
            </a:r>
            <a:r>
              <a:rPr lang="ko-KR" altLang="en-US" dirty="0" smtClean="0"/>
              <a:t> 알 수 있었고 그 다음으로 중요한 것은 </a:t>
            </a:r>
            <a:r>
              <a:rPr lang="ko-KR" altLang="en-US" dirty="0" err="1" smtClean="0"/>
              <a:t>매장크기</a:t>
            </a:r>
            <a:r>
              <a:rPr lang="ko-KR" altLang="en-US" dirty="0" smtClean="0"/>
              <a:t> 월마트 </a:t>
            </a:r>
            <a:r>
              <a:rPr lang="ko-KR" altLang="en-US" dirty="0" err="1" smtClean="0"/>
              <a:t>지점번호</a:t>
            </a:r>
            <a:r>
              <a:rPr lang="ko-KR" altLang="en-US" dirty="0" smtClean="0"/>
              <a:t> 날짜 </a:t>
            </a:r>
            <a:r>
              <a:rPr lang="ko-KR" altLang="en-US" dirty="0" err="1" smtClean="0"/>
              <a:t>등이었다는것을</a:t>
            </a:r>
            <a:r>
              <a:rPr lang="ko-KR" altLang="en-US" dirty="0" smtClean="0"/>
              <a:t> 알 </a:t>
            </a:r>
            <a:r>
              <a:rPr lang="ko-KR" altLang="en-US" dirty="0" err="1" smtClean="0"/>
              <a:t>수있었습니다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52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9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7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48" r:id="rId3"/>
    <p:sldLayoutId id="2147483749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064275" y="1713498"/>
            <a:ext cx="5610577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</a:t>
            </a:r>
            <a:r>
              <a:rPr lang="en-US" altLang="ko-KR" sz="54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en-US" altLang="ko-KR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ML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</a:t>
            </a:r>
            <a:r>
              <a:rPr lang="ko-KR" altLang="en-US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9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수요예측</a:t>
            </a:r>
            <a:endParaRPr lang="en-US" altLang="ko-KR" sz="9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10386455" y="5507553"/>
            <a:ext cx="1765320" cy="12416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팀장 김 동 빈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팀원 김 보 성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장     혁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장 현 준</a:t>
            </a: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>
            <a:off x="5931991" y="3996886"/>
            <a:ext cx="5136059" cy="5123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787388" y="4109958"/>
            <a:ext cx="228701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867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</a:t>
            </a:r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중간 발표</a:t>
            </a:r>
          </a:p>
        </p:txBody>
      </p:sp>
      <p:pic>
        <p:nvPicPr>
          <p:cNvPr id="468" name="그림 4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" y="81915"/>
            <a:ext cx="3078571" cy="5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중간발표까지의 상황 요약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2" name="Picture 2" descr="Cloud Datapre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524" y="3050722"/>
            <a:ext cx="25908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23109" y="3100711"/>
            <a:ext cx="2453165" cy="2109085"/>
            <a:chOff x="3771480" y="2497460"/>
            <a:chExt cx="4531313" cy="389575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2149" y="4925655"/>
              <a:ext cx="1054630" cy="1049943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3771480" y="5995260"/>
              <a:ext cx="1365592" cy="397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Features.csv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0156" y="4925655"/>
              <a:ext cx="1054630" cy="1049943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5570155" y="5995258"/>
              <a:ext cx="1179052" cy="397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Stores.csv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8163" y="4925655"/>
              <a:ext cx="1054630" cy="1049943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7233296" y="5995258"/>
              <a:ext cx="1069497" cy="397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Train.csv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5391" y="2497460"/>
              <a:ext cx="3448050" cy="1323975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2171" y="4024902"/>
              <a:ext cx="598989" cy="601663"/>
            </a:xfrm>
            <a:prstGeom prst="rect">
              <a:avLst/>
            </a:prstGeom>
          </p:spPr>
        </p:pic>
      </p:grpSp>
      <p:cxnSp>
        <p:nvCxnSpPr>
          <p:cNvPr id="43" name="직선 화살표 연결선 42"/>
          <p:cNvCxnSpPr/>
          <p:nvPr/>
        </p:nvCxnSpPr>
        <p:spPr>
          <a:xfrm>
            <a:off x="3628831" y="4090503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4456984" y="4994351"/>
            <a:ext cx="2690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Prep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7483281" y="4090502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1604" y="3090862"/>
            <a:ext cx="1905000" cy="18383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8665932" y="4782035"/>
            <a:ext cx="315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2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중간발표까지의 상황 요약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3" y="2823576"/>
            <a:ext cx="2143125" cy="21431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00370" y="510743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1156034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57370" y="3630921"/>
            <a:ext cx="4980709" cy="1384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중요도  결과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228600" indent="-228600">
              <a:buAutoNum type="arabicPeriod"/>
            </a:pP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Dept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품목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매장 크기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Store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월마트 지점 번호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Date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CPI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물가 지수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57371" y="2572874"/>
            <a:ext cx="4980709" cy="4616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► 특성 중요도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데이터 타겟 열이  매장 부서별 매출 실적이므로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실적이 어디에 가장 영향을 많이 미치는지 알 수 있다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430" y="2632609"/>
            <a:ext cx="3619586" cy="30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271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중간발표까지의 상황 요약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3" y="2823576"/>
            <a:ext cx="2143125" cy="214312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0370" y="510743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1156034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921" y="3018524"/>
            <a:ext cx="3563882" cy="20966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33584" y="5439961"/>
            <a:ext cx="4048051" cy="4616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주간 매출을 예상하고 싶은 날짜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월마트 매장 번호 등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여러가지 변수를 입력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/>
          <p:cNvCxnSpPr>
            <a:stCxn id="18" idx="0"/>
          </p:cNvCxnSpPr>
          <p:nvPr/>
        </p:nvCxnSpPr>
        <p:spPr>
          <a:xfrm flipV="1">
            <a:off x="5157610" y="3343338"/>
            <a:ext cx="618274" cy="2096623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206836" y="4090502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957" y="3343338"/>
            <a:ext cx="3736768" cy="12084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80624" y="4733527"/>
            <a:ext cx="3316478" cy="82807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중간발표일인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날짜의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CPI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Dept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여러가지 변수를 입력한 경우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Store1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Dept1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주간 매출 예상 금액은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37,835.828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808786" y="4984610"/>
            <a:ext cx="1198299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95%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8995210" y="4391649"/>
            <a:ext cx="0" cy="328139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5" idx="0"/>
          </p:cNvCxnSpPr>
          <p:nvPr/>
        </p:nvCxnSpPr>
        <p:spPr>
          <a:xfrm flipH="1" flipV="1">
            <a:off x="10567457" y="3902767"/>
            <a:ext cx="840479" cy="1081843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5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분석을 위해 사용한 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3369469" y="4981013"/>
            <a:ext cx="6092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743" y="3239287"/>
            <a:ext cx="2653342" cy="11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분석을 위해 사용한 방법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3510573" y="5176651"/>
            <a:ext cx="5035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ARMIA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66" y="2623696"/>
            <a:ext cx="3123368" cy="23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3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분석을 위해 사용한 데이터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셋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매출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" name="Picture 6" descr="https://postfiles.pstatic.net/MjAxOTAxMTZfMTIg/MDAxNTQ3NjE0NzEzMjY0.1IPLJ-KJlYXiCbxltF8A7plA61_lXPPcPbb2ZjMaQhsg.50KSD0urAYk1BJWQBE3A3GWJfE9Xph-L4mGWjOEKwbIg.PNG.ckdgus1433/image.png?type=w77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7" y="3563038"/>
            <a:ext cx="3000319" cy="91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236" y="2729410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87483" y="3799014"/>
            <a:ext cx="1430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43" y="2729410"/>
            <a:ext cx="1054630" cy="104994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40033" y="3799014"/>
            <a:ext cx="1190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250" y="2729410"/>
            <a:ext cx="1054630" cy="104994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436426" y="3799014"/>
            <a:ext cx="1049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551" y="4387315"/>
            <a:ext cx="1054630" cy="104994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856953" y="5456919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sampleSubmission.csv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690" y="4392254"/>
            <a:ext cx="1054630" cy="104994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810974" y="5461858"/>
            <a:ext cx="957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Test.csv</a:t>
            </a: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8643" y="4810588"/>
            <a:ext cx="2789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캐글에서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공유한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종류의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매출 관련 파일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8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분석을 위해 사용한 데이터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셋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매출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" name="Picture 6" descr="https://postfiles.pstatic.net/MjAxOTAxMTZfMTIg/MDAxNTQ3NjE0NzEzMjY0.1IPLJ-KJlYXiCbxltF8A7plA61_lXPPcPbb2ZjMaQhsg.50KSD0urAYk1BJWQBE3A3GWJfE9Xph-L4mGWjOEKwbIg.PNG.ckdgus1433/image.png?type=w77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7" y="3563038"/>
            <a:ext cx="3000319" cy="91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236" y="2729410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87483" y="3799014"/>
            <a:ext cx="1430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43" y="2729410"/>
            <a:ext cx="1054630" cy="104994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40033" y="3799014"/>
            <a:ext cx="1190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250" y="2729410"/>
            <a:ext cx="1054630" cy="104994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436426" y="3799014"/>
            <a:ext cx="1049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551" y="4387315"/>
            <a:ext cx="1054630" cy="104994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856953" y="5456919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sampleSubmission.csv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690" y="4392254"/>
            <a:ext cx="1054630" cy="104994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810974" y="5461858"/>
            <a:ext cx="957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Test.csv</a:t>
            </a: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8643" y="4810588"/>
            <a:ext cx="2789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캐글에서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공유한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종류의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매출 관련 파일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1853646" flipV="1">
            <a:off x="5349665" y="4934031"/>
            <a:ext cx="3631081" cy="45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9900000" flipV="1">
            <a:off x="5417399" y="4899260"/>
            <a:ext cx="3631081" cy="45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1853646" flipV="1">
            <a:off x="4642955" y="3296404"/>
            <a:ext cx="3631081" cy="45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9900000" flipV="1">
            <a:off x="4710689" y="3261633"/>
            <a:ext cx="3631081" cy="45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4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02393" y="4644421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450,000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82355" y="3427772"/>
            <a:ext cx="75030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	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월마트의 지점 번호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Dept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품목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날짜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IsHoliday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휴일 유무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08933"/>
              </p:ext>
            </p:extLst>
          </p:nvPr>
        </p:nvGraphicFramePr>
        <p:xfrm>
          <a:off x="4239511" y="3484108"/>
          <a:ext cx="3149600" cy="1502410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138367384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763352047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923178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9700148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19187192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IsHoliday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48061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338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65924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52166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5260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796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13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0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02393" y="4644421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450,000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82355" y="3427772"/>
            <a:ext cx="7503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날짜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293145"/>
              </p:ext>
            </p:extLst>
          </p:nvPr>
        </p:nvGraphicFramePr>
        <p:xfrm>
          <a:off x="4239511" y="3484108"/>
          <a:ext cx="3149600" cy="1502410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138367384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763352047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923178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9700148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19187192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48061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338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65924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52166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5260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796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13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2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VBA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이용하여 편집 및 추출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02393" y="4644421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450,000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73" y="2488110"/>
            <a:ext cx="1054630" cy="10499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627802" y="2824339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STORE1_DEPT1.csv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73" y="3707544"/>
            <a:ext cx="1054630" cy="104994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627802" y="4043773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ALL_DEPT1.csv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73" y="4926978"/>
            <a:ext cx="1054630" cy="104994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627802" y="5263207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999829" y="4090503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엑셀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33" y="3591621"/>
            <a:ext cx="2028045" cy="101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139" y="2745641"/>
            <a:ext cx="896060" cy="89606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646267" y="4616876"/>
            <a:ext cx="16298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EXCEL VBA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이용한 편집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935505" y="4098632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46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27746" y="1098566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Contents</a:t>
            </a:r>
            <a:endParaRPr lang="ko-KR" alt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413147"/>
            <a:ext cx="5365516" cy="769441"/>
            <a:chOff x="1848112" y="1575921"/>
            <a:chExt cx="5365516" cy="769441"/>
          </a:xfrm>
        </p:grpSpPr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프로젝트 분석 및 설계 내용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01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grpSp>
        <p:nvGrpSpPr>
          <p:cNvPr id="18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76156" y="2212089"/>
            <a:ext cx="5365516" cy="769441"/>
            <a:chOff x="1848112" y="1575921"/>
            <a:chExt cx="5365516" cy="769441"/>
          </a:xfrm>
        </p:grpSpPr>
        <p:sp>
          <p:nvSpPr>
            <p:cNvPr id="185" name="TextBox 184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진행 상황</a:t>
              </a:r>
              <a:endPara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02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87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76152" y="3014308"/>
            <a:ext cx="5365516" cy="769441"/>
            <a:chOff x="1848112" y="1575921"/>
            <a:chExt cx="5365516" cy="769441"/>
          </a:xfrm>
        </p:grpSpPr>
        <p:sp>
          <p:nvSpPr>
            <p:cNvPr id="188" name="TextBox 187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중간 결과 동영상</a:t>
              </a:r>
              <a:endPara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90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71540" y="3813250"/>
            <a:ext cx="5365516" cy="769441"/>
            <a:chOff x="1848112" y="1575921"/>
            <a:chExt cx="5365516" cy="769441"/>
          </a:xfrm>
        </p:grpSpPr>
        <p:sp>
          <p:nvSpPr>
            <p:cNvPr id="191" name="TextBox 190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향후 일정 및 예상 </a:t>
              </a:r>
              <a:r>
                <a:rPr lang="ko-KR" altLang="en-US" sz="27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실적물</a:t>
              </a:r>
              <a:endPara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04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93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5388" y="4567722"/>
            <a:ext cx="5365516" cy="769441"/>
            <a:chOff x="1848112" y="1575921"/>
            <a:chExt cx="5365516" cy="769441"/>
          </a:xfrm>
        </p:grpSpPr>
        <p:sp>
          <p:nvSpPr>
            <p:cNvPr id="194" name="TextBox 193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Q&amp;A</a:t>
              </a:r>
              <a:endPara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05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STORE1_DEPT1.csv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94702" y="4644421"/>
            <a:ext cx="223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STORE1_DEPT1.csv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79863"/>
              </p:ext>
            </p:extLst>
          </p:nvPr>
        </p:nvGraphicFramePr>
        <p:xfrm>
          <a:off x="4445692" y="3250089"/>
          <a:ext cx="1714500" cy="150241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9320321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42463780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5161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65067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58648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59746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7857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539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60062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005218" y="5310757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매장 번호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품목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대한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주당 매출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88319" y="3098415"/>
            <a:ext cx="7503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날짜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3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ALL_DEPT1.csv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94051" y="4644421"/>
            <a:ext cx="179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ALL_DEPT1.csv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445692" y="3250089"/>
          <a:ext cx="1714500" cy="150241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9320321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42463780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5161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65067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58648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59746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7857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539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60062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005218" y="5310757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모든 매장의 품목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대한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주당 매출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88319" y="3098415"/>
            <a:ext cx="7503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날짜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4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02394" y="4644421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445692" y="3250089"/>
          <a:ext cx="1714500" cy="150241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9320321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42463780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5161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65067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58648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59746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7857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539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60062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005218" y="5310757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모든 매장의 모든 품목에 대한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주당 매출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88319" y="3098415"/>
            <a:ext cx="7503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날짜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CSV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파일들을 </a:t>
            </a:r>
            <a:r>
              <a:rPr lang="en-US" altLang="ko-KR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ARIMIA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구현하여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810" y="3751821"/>
            <a:ext cx="570956" cy="56841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78398" y="4330884"/>
            <a:ext cx="10518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STORE1_DEPT1.csv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250" y="3751821"/>
            <a:ext cx="570956" cy="56841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898949" y="4330883"/>
            <a:ext cx="8563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ALL_DEPT1.csv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691" y="3751821"/>
            <a:ext cx="570956" cy="56841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871642" y="4330883"/>
            <a:ext cx="7264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03204" y="4090503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4769385" y="4546327"/>
            <a:ext cx="269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657654" y="4090502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718" y="3525377"/>
            <a:ext cx="1901126" cy="83807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203" y="2948443"/>
            <a:ext cx="2138992" cy="16067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8610618" y="4546327"/>
            <a:ext cx="269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</a:p>
        </p:txBody>
      </p:sp>
    </p:spTree>
    <p:extLst>
      <p:ext uri="{BB962C8B-B14F-4D97-AF65-F5344CB8AC3E}">
        <p14:creationId xmlns:p14="http://schemas.microsoft.com/office/powerpoint/2010/main" val="37319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ARIMIA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기반으로 분석한 결과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353" y="2206726"/>
            <a:ext cx="8142348" cy="42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ARIMIA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기반으로 분석한 결과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705801"/>
              </p:ext>
            </p:extLst>
          </p:nvPr>
        </p:nvGraphicFramePr>
        <p:xfrm>
          <a:off x="7484613" y="267408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02" y="3324225"/>
            <a:ext cx="2047831" cy="1998604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531555" y="4307407"/>
            <a:ext cx="46257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958" y="3944733"/>
            <a:ext cx="3196856" cy="757588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6843412" y="4323527"/>
            <a:ext cx="46257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51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결과 동영상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FC406E-0317-4847-B5F6-96DDDC63282A}"/>
              </a:ext>
            </a:extLst>
          </p:cNvPr>
          <p:cNvSpPr/>
          <p:nvPr/>
        </p:nvSpPr>
        <p:spPr>
          <a:xfrm>
            <a:off x="2983496" y="6124814"/>
            <a:ext cx="6066236" cy="23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엑셀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VBA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이용해 날짜 별로 데이터를 정렬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" name="소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2614" y="2362652"/>
            <a:ext cx="10046770" cy="37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결과 동영상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FC406E-0317-4847-B5F6-96DDDC63282A}"/>
              </a:ext>
            </a:extLst>
          </p:cNvPr>
          <p:cNvSpPr/>
          <p:nvPr/>
        </p:nvSpPr>
        <p:spPr>
          <a:xfrm>
            <a:off x="2983496" y="6124814"/>
            <a:ext cx="6066236" cy="23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으로 구현한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예측 모델 실행 영상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5" name="중간결과-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5140" y="2099652"/>
            <a:ext cx="8465333" cy="41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일정 및 예상 </a:t>
            </a:r>
            <a:r>
              <a:rPr lang="ko-KR" altLang="en-US" sz="5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271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DNN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분석 구현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220381" y="5226570"/>
            <a:ext cx="11676344" cy="6963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4066" y="5401929"/>
            <a:ext cx="11017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까지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Auto ML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자동화된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DNN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방식과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ARIMIA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방식을 사용하여 데이터 분석을 완료한 상태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추후에는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Tensor Flow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Keras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이용해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DNN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구현해볼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826" y="2799115"/>
            <a:ext cx="3153278" cy="10650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672" y="3793962"/>
            <a:ext cx="2412129" cy="10633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6447" y="3550007"/>
            <a:ext cx="2494908" cy="7239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05" y="2744596"/>
            <a:ext cx="3078577" cy="19553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4388" y="2839756"/>
            <a:ext cx="2328689" cy="19770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420205" y="4763184"/>
            <a:ext cx="27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DNN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일정 및 예상 </a:t>
            </a:r>
            <a:r>
              <a:rPr lang="ko-KR" altLang="en-US" sz="5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271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예상 </a:t>
            </a:r>
            <a:r>
              <a:rPr lang="ko-KR" altLang="en-US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실적물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65" y="2186124"/>
            <a:ext cx="1064023" cy="10267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2998931" y="3019216"/>
            <a:ext cx="435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(DNN)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031" y="3799733"/>
            <a:ext cx="1102371" cy="828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4654230" y="4564986"/>
            <a:ext cx="1041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3881475" y="6130686"/>
            <a:ext cx="26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DNN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79" y="3751821"/>
            <a:ext cx="570956" cy="56841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3260" y="4985230"/>
            <a:ext cx="19287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여러가지 기업 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매출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.csv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859" y="4368525"/>
            <a:ext cx="570956" cy="56841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79" y="4368526"/>
            <a:ext cx="570956" cy="56841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859" y="3751820"/>
            <a:ext cx="570956" cy="568419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 flipV="1">
            <a:off x="2281835" y="3212906"/>
            <a:ext cx="1439560" cy="8775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2281835" y="4368525"/>
            <a:ext cx="213280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1835" y="4719949"/>
            <a:ext cx="2239187" cy="110283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0366" y="2036570"/>
            <a:ext cx="987330" cy="98733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8157507" y="3081296"/>
            <a:ext cx="148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700726" y="2742294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0366" y="3596837"/>
            <a:ext cx="987330" cy="98733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157507" y="4641563"/>
            <a:ext cx="148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680610" y="4320239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0503" y="5116738"/>
            <a:ext cx="987330" cy="98733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187644" y="6161464"/>
            <a:ext cx="148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6747875" y="5791693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른쪽 중괄호 7"/>
          <p:cNvSpPr/>
          <p:nvPr/>
        </p:nvSpPr>
        <p:spPr>
          <a:xfrm>
            <a:off x="9586314" y="2479513"/>
            <a:ext cx="978196" cy="3534262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704182" y="4057749"/>
            <a:ext cx="148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293" y="5434503"/>
            <a:ext cx="1095981" cy="6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프로젝트의 주제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수요예측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74" y="2346614"/>
            <a:ext cx="3611069" cy="1982124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240339"/>
              </p:ext>
            </p:extLst>
          </p:nvPr>
        </p:nvGraphicFramePr>
        <p:xfrm>
          <a:off x="139048" y="2371069"/>
          <a:ext cx="4764481" cy="762706"/>
        </p:xfrm>
        <a:graphic>
          <a:graphicData uri="http://schemas.openxmlformats.org/drawingml/2006/table">
            <a:tbl>
              <a:tblPr/>
              <a:tblGrid>
                <a:gridCol w="206311">
                  <a:extLst>
                    <a:ext uri="{9D8B030D-6E8A-4147-A177-3AD203B41FA5}">
                      <a16:colId xmlns:a16="http://schemas.microsoft.com/office/drawing/2014/main" val="1366681669"/>
                    </a:ext>
                  </a:extLst>
                </a:gridCol>
                <a:gridCol w="406173">
                  <a:extLst>
                    <a:ext uri="{9D8B030D-6E8A-4147-A177-3AD203B41FA5}">
                      <a16:colId xmlns:a16="http://schemas.microsoft.com/office/drawing/2014/main" val="2238469818"/>
                    </a:ext>
                  </a:extLst>
                </a:gridCol>
                <a:gridCol w="451304">
                  <a:extLst>
                    <a:ext uri="{9D8B030D-6E8A-4147-A177-3AD203B41FA5}">
                      <a16:colId xmlns:a16="http://schemas.microsoft.com/office/drawing/2014/main" val="4166146737"/>
                    </a:ext>
                  </a:extLst>
                </a:gridCol>
                <a:gridCol w="354597">
                  <a:extLst>
                    <a:ext uri="{9D8B030D-6E8A-4147-A177-3AD203B41FA5}">
                      <a16:colId xmlns:a16="http://schemas.microsoft.com/office/drawing/2014/main" val="3451010526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4032075688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534992107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1093765864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1531845676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1766621304"/>
                    </a:ext>
                  </a:extLst>
                </a:gridCol>
                <a:gridCol w="348149">
                  <a:extLst>
                    <a:ext uri="{9D8B030D-6E8A-4147-A177-3AD203B41FA5}">
                      <a16:colId xmlns:a16="http://schemas.microsoft.com/office/drawing/2014/main" val="1128201651"/>
                    </a:ext>
                  </a:extLst>
                </a:gridCol>
                <a:gridCol w="541565">
                  <a:extLst>
                    <a:ext uri="{9D8B030D-6E8A-4147-A177-3AD203B41FA5}">
                      <a16:colId xmlns:a16="http://schemas.microsoft.com/office/drawing/2014/main" val="3444344529"/>
                    </a:ext>
                  </a:extLst>
                </a:gridCol>
                <a:gridCol w="328807">
                  <a:extLst>
                    <a:ext uri="{9D8B030D-6E8A-4147-A177-3AD203B41FA5}">
                      <a16:colId xmlns:a16="http://schemas.microsoft.com/office/drawing/2014/main" val="3844708744"/>
                    </a:ext>
                  </a:extLst>
                </a:gridCol>
              </a:tblGrid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Temperature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Fuel_Price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MarkDown3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CPI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Unemployment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IsHoliday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733865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211.0964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464653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2.548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211.2422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07385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316137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073486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2013-07-19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82.84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3.737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2961.49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1047.07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204.19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1059.46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195168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2013-07-26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3.804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212.02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851.73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10.88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1864.57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48211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4672"/>
              </p:ext>
            </p:extLst>
          </p:nvPr>
        </p:nvGraphicFramePr>
        <p:xfrm>
          <a:off x="139048" y="3337676"/>
          <a:ext cx="1366317" cy="1140280"/>
        </p:xfrm>
        <a:graphic>
          <a:graphicData uri="http://schemas.openxmlformats.org/drawingml/2006/table">
            <a:tbl>
              <a:tblPr/>
              <a:tblGrid>
                <a:gridCol w="455439">
                  <a:extLst>
                    <a:ext uri="{9D8B030D-6E8A-4147-A177-3AD203B41FA5}">
                      <a16:colId xmlns:a16="http://schemas.microsoft.com/office/drawing/2014/main" val="213137148"/>
                    </a:ext>
                  </a:extLst>
                </a:gridCol>
                <a:gridCol w="455439">
                  <a:extLst>
                    <a:ext uri="{9D8B030D-6E8A-4147-A177-3AD203B41FA5}">
                      <a16:colId xmlns:a16="http://schemas.microsoft.com/office/drawing/2014/main" val="298023941"/>
                    </a:ext>
                  </a:extLst>
                </a:gridCol>
                <a:gridCol w="455439">
                  <a:extLst>
                    <a:ext uri="{9D8B030D-6E8A-4147-A177-3AD203B41FA5}">
                      <a16:colId xmlns:a16="http://schemas.microsoft.com/office/drawing/2014/main" val="3808204421"/>
                    </a:ext>
                  </a:extLst>
                </a:gridCol>
              </a:tblGrid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497690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151315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038582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202307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2636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37392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72740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9184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291314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39910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63914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118221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627428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2080"/>
              </p:ext>
            </p:extLst>
          </p:nvPr>
        </p:nvGraphicFramePr>
        <p:xfrm>
          <a:off x="1602636" y="3337676"/>
          <a:ext cx="2323036" cy="1108128"/>
        </p:xfrm>
        <a:graphic>
          <a:graphicData uri="http://schemas.openxmlformats.org/drawingml/2006/table">
            <a:tbl>
              <a:tblPr/>
              <a:tblGrid>
                <a:gridCol w="299746">
                  <a:extLst>
                    <a:ext uri="{9D8B030D-6E8A-4147-A177-3AD203B41FA5}">
                      <a16:colId xmlns:a16="http://schemas.microsoft.com/office/drawing/2014/main" val="1383673840"/>
                    </a:ext>
                  </a:extLst>
                </a:gridCol>
                <a:gridCol w="281013">
                  <a:extLst>
                    <a:ext uri="{9D8B030D-6E8A-4147-A177-3AD203B41FA5}">
                      <a16:colId xmlns:a16="http://schemas.microsoft.com/office/drawing/2014/main" val="1763352047"/>
                    </a:ext>
                  </a:extLst>
                </a:gridCol>
                <a:gridCol w="590126">
                  <a:extLst>
                    <a:ext uri="{9D8B030D-6E8A-4147-A177-3AD203B41FA5}">
                      <a16:colId xmlns:a16="http://schemas.microsoft.com/office/drawing/2014/main" val="3292317883"/>
                    </a:ext>
                  </a:extLst>
                </a:gridCol>
                <a:gridCol w="674430">
                  <a:extLst>
                    <a:ext uri="{9D8B030D-6E8A-4147-A177-3AD203B41FA5}">
                      <a16:colId xmlns:a16="http://schemas.microsoft.com/office/drawing/2014/main" val="1397001480"/>
                    </a:ext>
                  </a:extLst>
                </a:gridCol>
                <a:gridCol w="477721">
                  <a:extLst>
                    <a:ext uri="{9D8B030D-6E8A-4147-A177-3AD203B41FA5}">
                      <a16:colId xmlns:a16="http://schemas.microsoft.com/office/drawing/2014/main" val="219187192"/>
                    </a:ext>
                  </a:extLst>
                </a:gridCol>
              </a:tblGrid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IsHoliday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480615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33832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659248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521660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526002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79630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1392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095" y="3280100"/>
            <a:ext cx="1403808" cy="563109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4645305" y="3656695"/>
            <a:ext cx="31372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7013530" y="3656695"/>
            <a:ext cx="31372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09936" y="5680235"/>
            <a:ext cx="101929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기업의 기존의 매출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수요 데이터와 외부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(Third Party)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결합하여 다음 기간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수요를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예측하고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기업체의 생산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발주를 최적화 한다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73012" y="4552468"/>
            <a:ext cx="819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5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1782" y="4632247"/>
            <a:ext cx="14077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 데이터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5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412274" y="4539210"/>
            <a:ext cx="2664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 예상 시각화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5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228689" y="5328867"/>
            <a:ext cx="11701041" cy="82322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8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일정 및 예상 </a:t>
            </a:r>
            <a:r>
              <a:rPr lang="ko-KR" altLang="en-US" sz="5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271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논문 주제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ARIMA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모델과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DNN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간의 차이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3935" y="5035082"/>
            <a:ext cx="1276831" cy="33855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4763" y="5035082"/>
            <a:ext cx="2011678" cy="33855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(DNN)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29" y="2549484"/>
            <a:ext cx="2409416" cy="34075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1156034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왼쪽/오른쪽 화살표 2"/>
          <p:cNvSpPr/>
          <p:nvPr/>
        </p:nvSpPr>
        <p:spPr>
          <a:xfrm>
            <a:off x="6354850" y="4019132"/>
            <a:ext cx="689246" cy="1056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247" y="3257411"/>
            <a:ext cx="2398611" cy="1523442"/>
          </a:xfrm>
          <a:prstGeom prst="rect">
            <a:avLst/>
          </a:prstGeom>
        </p:spPr>
      </p:pic>
      <p:pic>
        <p:nvPicPr>
          <p:cNvPr id="15" name="Picture 4" descr="https://s3-ap-south-1.amazonaws.com/av-blog-media/wp-content/uploads/2018/08/autoarimapl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664" y="3353718"/>
            <a:ext cx="3759374" cy="15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931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74" y="2445144"/>
            <a:ext cx="6074207" cy="383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05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일정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49A2B4-6C56-4F7D-A76F-C8752EDEB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434" y="2272587"/>
            <a:ext cx="6074206" cy="1837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44C919-510B-4CBB-BFA7-8338803AC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496" y="5649083"/>
            <a:ext cx="6066236" cy="4463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FC406E-0317-4847-B5F6-96DDDC63282A}"/>
              </a:ext>
            </a:extLst>
          </p:cNvPr>
          <p:cNvSpPr/>
          <p:nvPr/>
        </p:nvSpPr>
        <p:spPr>
          <a:xfrm>
            <a:off x="2983496" y="6124814"/>
            <a:ext cx="6066236" cy="23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‘19.11.04~’19.12.07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까지의 일정표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83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5DD160A-C05E-48FF-928C-F1ED840FB0B3}"/>
              </a:ext>
            </a:extLst>
          </p:cNvPr>
          <p:cNvSpPr/>
          <p:nvPr/>
        </p:nvSpPr>
        <p:spPr>
          <a:xfrm>
            <a:off x="734571" y="2355537"/>
            <a:ext cx="33665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</a:p>
        </p:txBody>
      </p:sp>
      <p:pic>
        <p:nvPicPr>
          <p:cNvPr id="305" name="그림 3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" y="81915"/>
            <a:ext cx="3078571" cy="5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65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Thank You</a:t>
            </a:r>
            <a:endParaRPr lang="ko-KR" altLang="en-US" sz="5867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감사합니다</a:t>
            </a:r>
            <a:r>
              <a:rPr lang="en-US" altLang="ko-KR" sz="1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.</a:t>
            </a:r>
            <a:endParaRPr lang="ko-KR" altLang="en-US" sz="1867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" y="81915"/>
            <a:ext cx="3078571" cy="5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Kaggle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공유 사이트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월마트 매출 데이터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Picture 6" descr="https://postfiles.pstatic.net/MjAxOTAxMTZfMTIg/MDAxNTQ3NjE0NzEzMjY0.1IPLJ-KJlYXiCbxltF8A7plA61_lXPPcPbb2ZjMaQhsg.50KSD0urAYk1BJWQBE3A3GWJfE9Xph-L4mGWjOEKwbIg.PNG.ckdgus1433/image.png?type=w77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503" y="3437125"/>
            <a:ext cx="2450950" cy="74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389955" y="4622513"/>
            <a:ext cx="569899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설립된 빅데이터 솔루션 대회 플랫폼 회사</a:t>
            </a: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기업 및 단체에서 금액을 걸고 데이터와 해결 과제를 등록하면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분석가들이 이를 해결하기 위해 모델을 개발하는 시스템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2888" y="3379409"/>
            <a:ext cx="2434191" cy="7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2, 3.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변환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  <a:p>
            <a:pPr algn="ctr"/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EXCEL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VBA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53463" y="4622513"/>
            <a:ext cx="537198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VBA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Visual Basic for Application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약자로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마이크로소프트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오피스 시리즈에 탑재되는 프로그래밍 언어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대량의 데이터 중 필요한 데이터만 추출하여 정렬 가능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26" name="Picture 2" descr="엑셀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282" y="3158253"/>
            <a:ext cx="2028045" cy="101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6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ctr"/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이용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7732" y="4622513"/>
            <a:ext cx="424346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데이터 기반 분석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기법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과거 지식이나 경험을 바탕으로 한 행동에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따라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경제가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움직이고 있음을 기초로 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783" y="3114584"/>
            <a:ext cx="1408589" cy="10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6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 이란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51" y="2476855"/>
            <a:ext cx="8382000" cy="3438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-990955" y="6010648"/>
            <a:ext cx="1097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utoreg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essive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ntegrated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oving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verage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20138" y="2483819"/>
            <a:ext cx="3205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모델은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분석 기법의 한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종류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과거의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관측값과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오차를 사용해서 현재의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값을 설명하는 모델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9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 이란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8196" name="Picture 4" descr="https://s3-ap-south-1.amazonaws.com/av-blog-media/wp-content/uploads/2018/08/autoarimapl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32" y="2476934"/>
            <a:ext cx="83820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-990955" y="6010648"/>
            <a:ext cx="1097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utoreg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essive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ntegrated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oving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verage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20138" y="2483819"/>
            <a:ext cx="3205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모델은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분석 기법의 한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종류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과거의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관측값과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오차를 사용해서 현재의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값을 설명하는 모델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</a:p>
          <a:p>
            <a:pPr algn="ctr"/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12999" y="4622513"/>
            <a:ext cx="485293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Colaboratory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라고 하며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설치가 따로 필요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없음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완전히 클라우드에서 실행되는 대화식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작업과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브라우저 기반 개발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환경을 지원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212" y="3112924"/>
            <a:ext cx="2412129" cy="10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6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1742</Words>
  <Application>Microsoft Office PowerPoint</Application>
  <PresentationFormat>와이드스크린</PresentationFormat>
  <Paragraphs>535</Paragraphs>
  <Slides>33</Slides>
  <Notes>30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장 혁</cp:lastModifiedBy>
  <cp:revision>855</cp:revision>
  <cp:lastPrinted>2019-10-06T13:02:37Z</cp:lastPrinted>
  <dcterms:created xsi:type="dcterms:W3CDTF">2018-04-24T17:14:44Z</dcterms:created>
  <dcterms:modified xsi:type="dcterms:W3CDTF">2019-11-03T09:35:19Z</dcterms:modified>
</cp:coreProperties>
</file>